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0" r:id="rId4"/>
    <p:sldId id="261" r:id="rId5"/>
    <p:sldId id="265" r:id="rId6"/>
    <p:sldId id="266" r:id="rId7"/>
    <p:sldId id="269" r:id="rId8"/>
    <p:sldId id="271" r:id="rId9"/>
    <p:sldId id="272" r:id="rId10"/>
    <p:sldId id="274" r:id="rId11"/>
    <p:sldId id="273" r:id="rId12"/>
    <p:sldId id="275" r:id="rId13"/>
    <p:sldId id="276" r:id="rId14"/>
    <p:sldId id="284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70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18.12.2023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18.12.2023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18.12.2023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18.12.2023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18.12.2023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18.12.2023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F3B12-1C70-F75B-6204-63B311F05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1011"/>
            <a:ext cx="9144000" cy="2387600"/>
          </a:xfrm>
        </p:spPr>
        <p:txBody>
          <a:bodyPr>
            <a:noAutofit/>
          </a:bodyPr>
          <a:lstStyle/>
          <a:p>
            <a:r>
              <a:rPr lang="ru-RU" sz="4800" dirty="0"/>
              <a:t>Система автоматического управления приводами инвалидной коляски с расширенными функциональными возможностями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67C7EB-BC9A-8195-779A-F4BD6A3D7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6829" y="4916994"/>
            <a:ext cx="9144000" cy="1655762"/>
          </a:xfrm>
        </p:spPr>
        <p:txBody>
          <a:bodyPr/>
          <a:lstStyle/>
          <a:p>
            <a:pPr algn="l"/>
            <a:r>
              <a:rPr lang="ru-RU" dirty="0"/>
              <a:t>Выполнил</a:t>
            </a:r>
            <a:r>
              <a:rPr lang="en-US" dirty="0"/>
              <a:t>:</a:t>
            </a:r>
            <a:r>
              <a:rPr lang="ru-RU" dirty="0"/>
              <a:t> ст. гр. МТ11-б</a:t>
            </a:r>
            <a:r>
              <a:rPr lang="en-US" dirty="0"/>
              <a:t> </a:t>
            </a:r>
            <a:r>
              <a:rPr lang="ru-RU" dirty="0"/>
              <a:t>Калашников Д.А.</a:t>
            </a:r>
          </a:p>
          <a:p>
            <a:pPr algn="l"/>
            <a:r>
              <a:rPr lang="ru-RU" dirty="0"/>
              <a:t>Руководитель</a:t>
            </a:r>
            <a:r>
              <a:rPr lang="en-US" dirty="0"/>
              <a:t>: </a:t>
            </a:r>
            <a:r>
              <a:rPr lang="ru-RU" dirty="0"/>
              <a:t>д.т.н. профессор </a:t>
            </a:r>
            <a:r>
              <a:rPr lang="ru-RU" dirty="0" err="1"/>
              <a:t>Яцун</a:t>
            </a:r>
            <a:r>
              <a:rPr lang="ru-RU" dirty="0"/>
              <a:t> С. Ф.</a:t>
            </a:r>
          </a:p>
        </p:txBody>
      </p:sp>
    </p:spTree>
    <p:extLst>
      <p:ext uri="{BB962C8B-B14F-4D97-AF65-F5344CB8AC3E}">
        <p14:creationId xmlns:p14="http://schemas.microsoft.com/office/powerpoint/2010/main" val="258397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41A5F-760D-3ACA-66BD-960E5CF34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216" y="1259523"/>
            <a:ext cx="5190498" cy="3547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68B52-947D-C02C-9DEE-012C8DDAE723}"/>
              </a:ext>
            </a:extLst>
          </p:cNvPr>
          <p:cNvSpPr txBox="1"/>
          <p:nvPr/>
        </p:nvSpPr>
        <p:spPr>
          <a:xfrm>
            <a:off x="91972" y="4859813"/>
            <a:ext cx="5421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идеальной одноканальной САУ с настроенным ПИД-регулятором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59787-7C1B-EE89-6405-F461F2CC6BDB}"/>
              </a:ext>
            </a:extLst>
          </p:cNvPr>
          <p:cNvSpPr txBox="1"/>
          <p:nvPr/>
        </p:nvSpPr>
        <p:spPr>
          <a:xfrm>
            <a:off x="5746752" y="5480901"/>
            <a:ext cx="6229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САУ после настройки нечеткого регулятора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993FC1-2031-5FF7-2C41-740D69DB4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2"/>
          <a:stretch/>
        </p:blipFill>
        <p:spPr bwMode="auto">
          <a:xfrm>
            <a:off x="5694997" y="997595"/>
            <a:ext cx="6014403" cy="44833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5555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68B52-947D-C02C-9DEE-012C8DDAE723}"/>
              </a:ext>
            </a:extLst>
          </p:cNvPr>
          <p:cNvSpPr txBox="1"/>
          <p:nvPr/>
        </p:nvSpPr>
        <p:spPr>
          <a:xfrm>
            <a:off x="427376" y="4342140"/>
            <a:ext cx="394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САУ с запаздываем после настройки ПИД-регулятора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CC645D-B29A-825D-B8D8-9DBD73081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268" y="1373881"/>
            <a:ext cx="3711465" cy="25758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E59787-7C1B-EE89-6405-F461F2CC6BDB}"/>
              </a:ext>
            </a:extLst>
          </p:cNvPr>
          <p:cNvSpPr txBox="1"/>
          <p:nvPr/>
        </p:nvSpPr>
        <p:spPr>
          <a:xfrm>
            <a:off x="4498975" y="4265940"/>
            <a:ext cx="3067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нелинейной САУ  после настройки ПИД-регулятора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78E619-47B6-2862-AB86-8FA5FE15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1352560"/>
            <a:ext cx="3881550" cy="25758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E82EB75-7467-DF36-0B7F-F83BA2085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402" y="1145164"/>
            <a:ext cx="3726715" cy="28045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4AE9D0-EC6C-0F46-1C01-194533435763}"/>
              </a:ext>
            </a:extLst>
          </p:cNvPr>
          <p:cNvSpPr txBox="1"/>
          <p:nvPr/>
        </p:nvSpPr>
        <p:spPr>
          <a:xfrm>
            <a:off x="8128000" y="4197350"/>
            <a:ext cx="342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Переходные характеристики настроенной робастной САУ при различных комбинациях </a:t>
            </a:r>
            <a:r>
              <a:rPr lang="en-US" sz="1400" dirty="0"/>
              <a:t>‘</a:t>
            </a:r>
            <a:r>
              <a:rPr lang="ru-RU" sz="1400" dirty="0"/>
              <a:t>неуверенных</a:t>
            </a:r>
            <a:r>
              <a:rPr lang="en-US" sz="1400" dirty="0"/>
              <a:t>’</a:t>
            </a:r>
            <a:r>
              <a:rPr lang="ru-RU" sz="1400" dirty="0"/>
              <a:t> переменных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FC8E3-2148-5A34-DF65-B924DE2FADA5}"/>
              </a:ext>
            </a:extLst>
          </p:cNvPr>
          <p:cNvSpPr txBox="1"/>
          <p:nvPr/>
        </p:nvSpPr>
        <p:spPr>
          <a:xfrm>
            <a:off x="2601589" y="5955738"/>
            <a:ext cx="6421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Полученные параметры переходных процессов всех показанных САУ с настроенными регуляторами полностью удовлетворяют условиям ТЗ.</a:t>
            </a:r>
          </a:p>
        </p:txBody>
      </p:sp>
    </p:spTree>
    <p:extLst>
      <p:ext uri="{BB962C8B-B14F-4D97-AF65-F5344CB8AC3E}">
        <p14:creationId xmlns:p14="http://schemas.microsoft.com/office/powerpoint/2010/main" val="95377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25" y="476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Проверка устойчивости одноканальной САУ</a:t>
            </a:r>
            <a:br>
              <a:rPr lang="ru-RU" sz="4000" dirty="0"/>
            </a:br>
            <a:r>
              <a:rPr lang="ru-RU" sz="4000" dirty="0"/>
              <a:t>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12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F46DAE-0A10-4B37-2AE0-3E4093E8B82D}"/>
                  </a:ext>
                </a:extLst>
              </p:cNvPr>
              <p:cNvSpPr txBox="1"/>
              <p:nvPr/>
            </p:nvSpPr>
            <p:spPr>
              <a:xfrm>
                <a:off x="175305" y="1213067"/>
                <a:ext cx="3129190" cy="653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0.0013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0.928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7.8∗</m:t>
                                </m:r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0.063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0.0013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0.928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F46DAE-0A10-4B37-2AE0-3E4093E8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05" y="1213067"/>
                <a:ext cx="3129190" cy="653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2576F42-9A02-CC5E-6129-6254453BCCE0}"/>
              </a:ext>
            </a:extLst>
          </p:cNvPr>
          <p:cNvSpPr txBox="1"/>
          <p:nvPr/>
        </p:nvSpPr>
        <p:spPr>
          <a:xfrm>
            <a:off x="446995" y="186690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Матрица Гурвица для рассматриваемого привода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68813-87A7-CF5B-9B25-89DDA6482D8D}"/>
              </a:ext>
            </a:extLst>
          </p:cNvPr>
          <p:cNvSpPr txBox="1"/>
          <p:nvPr/>
        </p:nvSpPr>
        <p:spPr>
          <a:xfrm>
            <a:off x="285750" y="5245100"/>
            <a:ext cx="296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Годограф Михайлова </a:t>
            </a:r>
            <a:endParaRPr lang="ru-RU" sz="1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BC61FB-4DB7-5016-E677-F88E5FDACF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892" y="2445949"/>
            <a:ext cx="4535119" cy="286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C25694-A25B-9DE8-9295-DB45D0C2B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002" y="906780"/>
            <a:ext cx="3310085" cy="25222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16B1B5-E861-FB46-E79B-13BAE081E07E}"/>
              </a:ext>
            </a:extLst>
          </p:cNvPr>
          <p:cNvSpPr txBox="1"/>
          <p:nvPr/>
        </p:nvSpPr>
        <p:spPr>
          <a:xfrm>
            <a:off x="4415388" y="3358194"/>
            <a:ext cx="3087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АФЧХ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устойчивой разомкнутой системы (Критерий Найквиста)</a:t>
            </a:r>
            <a:endParaRPr lang="ru-RU" sz="16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891194E-FFD8-F4A8-16EE-8DA433FA8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957" y="743585"/>
            <a:ext cx="3728085" cy="26854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EBE973-DFAE-9975-861F-DEC8AB720BD4}"/>
              </a:ext>
            </a:extLst>
          </p:cNvPr>
          <p:cNvSpPr txBox="1"/>
          <p:nvPr/>
        </p:nvSpPr>
        <p:spPr>
          <a:xfrm>
            <a:off x="7835900" y="3517900"/>
            <a:ext cx="3807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Диаграмма Боде разомкнутой системы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777DE56-7A66-1344-C5AB-97187514F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5388" y="4015829"/>
            <a:ext cx="3087126" cy="24585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DA5577-6D54-AFEF-7002-CE504DE80B74}"/>
              </a:ext>
            </a:extLst>
          </p:cNvPr>
          <p:cNvSpPr txBox="1"/>
          <p:nvPr/>
        </p:nvSpPr>
        <p:spPr>
          <a:xfrm>
            <a:off x="7594600" y="5091211"/>
            <a:ext cx="35179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Определение запасов устойчивости системы по диаграмме Боде</a:t>
            </a:r>
            <a:r>
              <a:rPr lang="ru-RU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96475-E705-71D2-AF5E-A9B063BC2A49}"/>
              </a:ext>
            </a:extLst>
          </p:cNvPr>
          <p:cNvSpPr txBox="1"/>
          <p:nvPr/>
        </p:nvSpPr>
        <p:spPr>
          <a:xfrm>
            <a:off x="1642515" y="6474370"/>
            <a:ext cx="10517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 данным графикам видно, что полученная одноканальная САУ устойчива по всем критериям устойчивости.</a:t>
            </a:r>
          </a:p>
        </p:txBody>
      </p:sp>
    </p:spTree>
    <p:extLst>
      <p:ext uri="{BB962C8B-B14F-4D97-AF65-F5344CB8AC3E}">
        <p14:creationId xmlns:p14="http://schemas.microsoft.com/office/powerpoint/2010/main" val="2300786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подъема шасси)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F8BB8-A983-5353-AC7D-C5E6E758D265}"/>
              </a:ext>
            </a:extLst>
          </p:cNvPr>
          <p:cNvSpPr txBox="1"/>
          <p:nvPr/>
        </p:nvSpPr>
        <p:spPr>
          <a:xfrm>
            <a:off x="2614250" y="4564454"/>
            <a:ext cx="7941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идеальной одноканальной САУ с настроенным ПИД-регулятором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5FC19B-38A1-7BD8-B1EE-F852989B3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329" y="1467710"/>
            <a:ext cx="3877670" cy="27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72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489CF-0BDA-F036-D0AB-3CE5EC8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62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регуляторов одноканальной САУ</a:t>
            </a:r>
            <a:br>
              <a:rPr lang="ru-RU" dirty="0"/>
            </a:br>
            <a:r>
              <a:rPr lang="ru-RU" dirty="0"/>
              <a:t>(привод подъема шасси)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3CE7D-88A7-AE94-F604-E90624C7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68B52-947D-C02C-9DEE-012C8DDAE723}"/>
              </a:ext>
            </a:extLst>
          </p:cNvPr>
          <p:cNvSpPr txBox="1"/>
          <p:nvPr/>
        </p:nvSpPr>
        <p:spPr>
          <a:xfrm>
            <a:off x="427376" y="4342140"/>
            <a:ext cx="394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САУ с запаздываем после настройки ПИД-регулятора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59787-7C1B-EE89-6405-F461F2CC6BDB}"/>
              </a:ext>
            </a:extLst>
          </p:cNvPr>
          <p:cNvSpPr txBox="1"/>
          <p:nvPr/>
        </p:nvSpPr>
        <p:spPr>
          <a:xfrm>
            <a:off x="4498975" y="4265940"/>
            <a:ext cx="3067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Переходная характеристика нелинейной САУ  после настройки ПИД-регулятора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AE9D0-EC6C-0F46-1C01-194533435763}"/>
              </a:ext>
            </a:extLst>
          </p:cNvPr>
          <p:cNvSpPr txBox="1"/>
          <p:nvPr/>
        </p:nvSpPr>
        <p:spPr>
          <a:xfrm>
            <a:off x="8128000" y="4197350"/>
            <a:ext cx="342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Переходные характеристики настроенной робастной САУ при различных комбинациях </a:t>
            </a:r>
            <a:r>
              <a:rPr lang="en-US" sz="1400" dirty="0"/>
              <a:t>‘</a:t>
            </a:r>
            <a:r>
              <a:rPr lang="ru-RU" sz="1400" dirty="0"/>
              <a:t>неуверенных</a:t>
            </a:r>
            <a:r>
              <a:rPr lang="en-US" sz="1400" dirty="0"/>
              <a:t>’</a:t>
            </a:r>
            <a:r>
              <a:rPr lang="ru-RU" sz="1400" dirty="0"/>
              <a:t> переменных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5C291F-F219-A484-A2C6-8970D884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548" y="1359494"/>
            <a:ext cx="3385503" cy="27015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88556C-AE54-53C8-0557-DCD1953B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77" y="1223152"/>
            <a:ext cx="3573124" cy="29742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BFC55B-1FD2-49FF-AAC1-AFEEED921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613" y="1243984"/>
            <a:ext cx="3246187" cy="2833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8AC55-1710-1A1F-7265-7B33E9C8AB72}"/>
              </a:ext>
            </a:extLst>
          </p:cNvPr>
          <p:cNvSpPr txBox="1"/>
          <p:nvPr/>
        </p:nvSpPr>
        <p:spPr>
          <a:xfrm>
            <a:off x="2601589" y="5955738"/>
            <a:ext cx="6421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Полученные параметры переходных процессов всех показанных САУ с настроенными регуляторами полностью удовлетворяют условиям ТЗ.</a:t>
            </a:r>
          </a:p>
        </p:txBody>
      </p:sp>
    </p:spTree>
    <p:extLst>
      <p:ext uri="{BB962C8B-B14F-4D97-AF65-F5344CB8AC3E}">
        <p14:creationId xmlns:p14="http://schemas.microsoft.com/office/powerpoint/2010/main" val="2721625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25" y="476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Проверка устойчивости одноканальной САУ</a:t>
            </a:r>
            <a:br>
              <a:rPr lang="ru-RU" sz="4000" dirty="0"/>
            </a:br>
            <a:r>
              <a:rPr lang="ru-RU" sz="4000" dirty="0"/>
              <a:t>(привод подъема шасси)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76F42-9A02-CC5E-6129-6254453BCCE0}"/>
              </a:ext>
            </a:extLst>
          </p:cNvPr>
          <p:cNvSpPr txBox="1"/>
          <p:nvPr/>
        </p:nvSpPr>
        <p:spPr>
          <a:xfrm>
            <a:off x="446995" y="186690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Матрица Гурвица для рассматриваемого привода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68813-87A7-CF5B-9B25-89DDA6482D8D}"/>
              </a:ext>
            </a:extLst>
          </p:cNvPr>
          <p:cNvSpPr txBox="1"/>
          <p:nvPr/>
        </p:nvSpPr>
        <p:spPr>
          <a:xfrm>
            <a:off x="285750" y="5245100"/>
            <a:ext cx="296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Годограф Михайлова </a:t>
            </a:r>
            <a:endParaRPr lang="ru-RU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16B1B5-E861-FB46-E79B-13BAE081E07E}"/>
              </a:ext>
            </a:extLst>
          </p:cNvPr>
          <p:cNvSpPr txBox="1"/>
          <p:nvPr/>
        </p:nvSpPr>
        <p:spPr>
          <a:xfrm>
            <a:off x="4415388" y="3358194"/>
            <a:ext cx="3087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АФЧХ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устойчивой разомкнутой системы (Критерий Найквиста)</a:t>
            </a:r>
            <a:endParaRPr lang="ru-RU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EBE973-DFAE-9975-861F-DEC8AB720BD4}"/>
              </a:ext>
            </a:extLst>
          </p:cNvPr>
          <p:cNvSpPr txBox="1"/>
          <p:nvPr/>
        </p:nvSpPr>
        <p:spPr>
          <a:xfrm>
            <a:off x="7835900" y="3517900"/>
            <a:ext cx="3807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Диаграмма Боде разомкнутой системы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A5577-6D54-AFEF-7002-CE504DE80B74}"/>
              </a:ext>
            </a:extLst>
          </p:cNvPr>
          <p:cNvSpPr txBox="1"/>
          <p:nvPr/>
        </p:nvSpPr>
        <p:spPr>
          <a:xfrm>
            <a:off x="7594600" y="5091211"/>
            <a:ext cx="35179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Определение запасов устойчивости системы по диаграмме Боде</a:t>
            </a:r>
            <a:r>
              <a:rPr lang="ru-RU" dirty="0"/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F3257C-9B4B-887D-D005-A26F74313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4" y="2711216"/>
            <a:ext cx="3870147" cy="22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3AA95D1-A86B-045F-C190-C79EC36767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494" y="785951"/>
            <a:ext cx="3587115" cy="274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224504-8996-70A8-C6D5-BBF51F80C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29"/>
          <a:stretch/>
        </p:blipFill>
        <p:spPr bwMode="auto">
          <a:xfrm>
            <a:off x="7906399" y="1030092"/>
            <a:ext cx="3283161" cy="2376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83E4932-8585-B1DD-59FB-12B588AEB3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26"/>
          <a:stretch/>
        </p:blipFill>
        <p:spPr bwMode="auto">
          <a:xfrm>
            <a:off x="4533230" y="3973388"/>
            <a:ext cx="2854799" cy="22890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45A66-5A49-6ECA-EEDA-8066F7F7618E}"/>
              </a:ext>
            </a:extLst>
          </p:cNvPr>
          <p:cNvSpPr txBox="1"/>
          <p:nvPr/>
        </p:nvSpPr>
        <p:spPr>
          <a:xfrm>
            <a:off x="1642515" y="6474370"/>
            <a:ext cx="10517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 данным графикам видно, что полученная одноканальная САУ устойчива по всем критериям устойчивости.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861B56-12C0-FA7B-C591-B4A10B0E1407}"/>
                  </a:ext>
                </a:extLst>
              </p:cNvPr>
              <p:cNvSpPr txBox="1"/>
              <p:nvPr/>
            </p:nvSpPr>
            <p:spPr>
              <a:xfrm>
                <a:off x="178850" y="904516"/>
                <a:ext cx="3538854" cy="804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/>
                        <m:t>𝐻</m:t>
                      </m:r>
                      <m:r>
                        <a:rPr lang="ru-RU" sz="1400" i="1"/>
                        <m:t>=</m:t>
                      </m:r>
                      <m:d>
                        <m:dPr>
                          <m:ctrlPr>
                            <a:rPr lang="ru-RU" sz="1400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/>
                              </m:ctrlPr>
                            </m:mPr>
                            <m:mr>
                              <m:e>
                                <m:r>
                                  <a:rPr lang="ru-RU" sz="1400" i="1"/>
                                  <m:t>0.001</m:t>
                                </m:r>
                              </m:e>
                              <m:e>
                                <m:r>
                                  <a:rPr lang="ru-RU" sz="1400" i="1"/>
                                  <m:t>4.22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/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/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ru-RU" sz="1400" i="1"/>
                                        <m:t>        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ru-RU" sz="1400" i="1"/>
                                  <m:t>1.3∗</m:t>
                                </m:r>
                                <m:sSup>
                                  <m:sSupPr>
                                    <m:ctrlPr>
                                      <a:rPr lang="ru-RU" sz="1400" i="1"/>
                                    </m:ctrlPr>
                                  </m:sSupPr>
                                  <m:e>
                                    <m:r>
                                      <a:rPr lang="ru-RU" sz="1400" i="1"/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sz="1400" i="1"/>
                                      <m:t>−6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ru-RU" sz="1400" i="1"/>
                                  <m:t>0.138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/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/>
                                        <m:t>75.6</m:t>
                                      </m:r>
                                    </m:e>
                                    <m:e>
                                      <m:r>
                                        <a:rPr lang="ru-RU" sz="1400" i="1"/>
                                        <m:t>  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/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/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u-RU" sz="1400" i="1"/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/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400" i="1"/>
                                        <m:t>0.001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u-RU" sz="1400" i="1"/>
                                        <m:t>1.3∗</m:t>
                                      </m:r>
                                      <m:sSup>
                                        <m:sSupPr>
                                          <m:ctrlPr>
                                            <a:rPr lang="ru-RU" sz="1400" i="1"/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/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ru-RU" sz="1400" i="1"/>
                                            <m:t>−6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400" i="1"/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u-RU" sz="1400" i="1"/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u-RU" sz="1400" i="1"/>
                                              <m:t>4.22</m:t>
                                            </m:r>
                                          </m:e>
                                          <m:e>
                                            <m:r>
                                              <a:rPr lang="ru-RU" sz="1400" i="1"/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u-RU" sz="1400" i="1"/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u-RU" sz="1400" i="1"/>
                                              <m:t>0.138</m:t>
                                            </m:r>
                                          </m:e>
                                          <m:e>
                                            <m:r>
                                              <a:rPr lang="ru-RU" sz="1400" i="1"/>
                                              <m:t>75.6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861B56-12C0-FA7B-C591-B4A10B0E1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50" y="904516"/>
                <a:ext cx="3538854" cy="8047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48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9BEFE-AA88-EEED-D8B5-F5D2A714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4" y="215899"/>
            <a:ext cx="9890125" cy="130175"/>
          </a:xfrm>
        </p:spPr>
        <p:txBody>
          <a:bodyPr>
            <a:noAutofit/>
          </a:bodyPr>
          <a:lstStyle/>
          <a:p>
            <a:r>
              <a:rPr lang="ru-RU" sz="3600" dirty="0"/>
              <a:t>Функциональная схема многоканальной САУ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94FADF-D1A1-ADFA-FC9D-30EFA849D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004BF5-0426-33AD-7283-7200E9324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9" b="3379"/>
          <a:stretch/>
        </p:blipFill>
        <p:spPr bwMode="auto">
          <a:xfrm>
            <a:off x="2211163" y="582924"/>
            <a:ext cx="7947474" cy="43507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3B03BB-19EE-B3D9-49C5-6978BBBE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04" y="4878376"/>
            <a:ext cx="6462396" cy="18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8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B017EF6-AB77-AB79-1D7C-A12EE0B0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44716D-3A6D-2364-EA9F-4E72323EB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37" y="419417"/>
            <a:ext cx="6404521" cy="6232208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A0AFE6B-9495-42AD-1575-31F57C3F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4" y="215899"/>
            <a:ext cx="9890125" cy="130175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Структурная схема многоканальной САУ</a:t>
            </a:r>
          </a:p>
        </p:txBody>
      </p:sp>
    </p:spTree>
    <p:extLst>
      <p:ext uri="{BB962C8B-B14F-4D97-AF65-F5344CB8AC3E}">
        <p14:creationId xmlns:p14="http://schemas.microsoft.com/office/powerpoint/2010/main" val="1710263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643D82-5FE6-3638-4ADE-91DBC7EF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73F9F1-127C-3551-9088-45CD4392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297" y="157554"/>
            <a:ext cx="9229725" cy="225568"/>
          </a:xfrm>
        </p:spPr>
        <p:txBody>
          <a:bodyPr>
            <a:noAutofit/>
          </a:bodyPr>
          <a:lstStyle/>
          <a:p>
            <a:r>
              <a:rPr lang="ru-RU" sz="3600" dirty="0"/>
              <a:t>Формирование траектории движения робота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C36CE3-3876-EC02-4E7B-EDD3C2EE4E68}"/>
                  </a:ext>
                </a:extLst>
              </p:cNvPr>
              <p:cNvSpPr txBox="1"/>
              <p:nvPr/>
            </p:nvSpPr>
            <p:spPr>
              <a:xfrm>
                <a:off x="4316438" y="5437588"/>
                <a:ext cx="3437924" cy="549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C36CE3-3876-EC02-4E7B-EDD3C2EE4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438" y="5437588"/>
                <a:ext cx="3437924" cy="549253"/>
              </a:xfrm>
              <a:prstGeom prst="rect">
                <a:avLst/>
              </a:prstGeom>
              <a:blipFill>
                <a:blip r:embed="rId2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5CFD59-323B-A059-445D-C7A9DCC3188A}"/>
              </a:ext>
            </a:extLst>
          </p:cNvPr>
          <p:cNvSpPr txBox="1"/>
          <p:nvPr/>
        </p:nvSpPr>
        <p:spPr>
          <a:xfrm>
            <a:off x="4186574" y="6063962"/>
            <a:ext cx="6117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Система дифференциальных уравнений, описывающих динамику робота с дифференциальным приводом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D5087C-6D60-F33F-58CB-5D057C64E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637807"/>
            <a:ext cx="4217586" cy="3501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D5EF6-75E9-B560-15DC-7457A67C54B8}"/>
              </a:ext>
            </a:extLst>
          </p:cNvPr>
          <p:cNvSpPr txBox="1"/>
          <p:nvPr/>
        </p:nvSpPr>
        <p:spPr>
          <a:xfrm>
            <a:off x="545549" y="3904402"/>
            <a:ext cx="295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Схема формирования  траектории движения робота с дифференциальным приводом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DDEDD0-027C-CD46-96AA-38CB04155F1F}"/>
                  </a:ext>
                </a:extLst>
              </p:cNvPr>
              <p:cNvSpPr txBox="1"/>
              <p:nvPr/>
            </p:nvSpPr>
            <p:spPr>
              <a:xfrm>
                <a:off x="4392619" y="755622"/>
                <a:ext cx="6162969" cy="792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ru-RU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func>
                                  <m:func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m:rPr>
                                    <m:sty m:val="p"/>
                                  </m:rPr>
                                  <a:rPr lang="ru-RU" sz="16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DDEDD0-027C-CD46-96AA-38CB0415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755622"/>
                <a:ext cx="6162969" cy="7927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EB35650-0CC0-DCDA-17A1-0B2FA00C741B}"/>
              </a:ext>
            </a:extLst>
          </p:cNvPr>
          <p:cNvSpPr txBox="1"/>
          <p:nvPr/>
        </p:nvSpPr>
        <p:spPr>
          <a:xfrm>
            <a:off x="4392619" y="1570952"/>
            <a:ext cx="73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Рекуррентные уравнения прямой кинематики робота с дифференциальным приводом в векторной форме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C480B6-3714-83F2-BEE4-C1723BEA4E4D}"/>
                  </a:ext>
                </a:extLst>
              </p:cNvPr>
              <p:cNvSpPr txBox="1"/>
              <p:nvPr/>
            </p:nvSpPr>
            <p:spPr>
              <a:xfrm>
                <a:off x="4392619" y="2207887"/>
                <a:ext cx="6268191" cy="786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’−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d>
                                <m:dPr>
                                  <m:ctrlP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’−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C480B6-3714-83F2-BEE4-C1723BEA4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2207887"/>
                <a:ext cx="6268191" cy="7861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7FC2AF-5F61-2C28-D6E5-1582207D9926}"/>
                  </a:ext>
                </a:extLst>
              </p:cNvPr>
              <p:cNvSpPr txBox="1"/>
              <p:nvPr/>
            </p:nvSpPr>
            <p:spPr>
              <a:xfrm>
                <a:off x="4393223" y="2865808"/>
                <a:ext cx="4328749" cy="1009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’−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7FC2AF-5F61-2C28-D6E5-1582207D9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223" y="2865808"/>
                <a:ext cx="4328749" cy="10096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7693E6-B6C0-7D83-B948-4A36AFFDDB01}"/>
                  </a:ext>
                </a:extLst>
              </p:cNvPr>
              <p:cNvSpPr txBox="1"/>
              <p:nvPr/>
            </p:nvSpPr>
            <p:spPr>
              <a:xfrm>
                <a:off x="4392619" y="3910903"/>
                <a:ext cx="5705152" cy="1075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̈"/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1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’−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  <m: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acc>
                                <m:accPr>
                                  <m:chr m:val="̈"/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1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’−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7693E6-B6C0-7D83-B948-4A36AFFDD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3910903"/>
                <a:ext cx="5705152" cy="1075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1B12E32-1548-2420-E8FE-2B3AC7F605D4}"/>
              </a:ext>
            </a:extLst>
          </p:cNvPr>
          <p:cNvSpPr txBox="1"/>
          <p:nvPr/>
        </p:nvSpPr>
        <p:spPr>
          <a:xfrm>
            <a:off x="4118846" y="5021914"/>
            <a:ext cx="7816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Полученные уравнения обратной кинематики робота с дифференциальным приводом</a:t>
            </a:r>
          </a:p>
        </p:txBody>
      </p:sp>
    </p:spTree>
    <p:extLst>
      <p:ext uri="{BB962C8B-B14F-4D97-AF65-F5344CB8AC3E}">
        <p14:creationId xmlns:p14="http://schemas.microsoft.com/office/powerpoint/2010/main" val="3803921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5C99E8-72D4-297D-B585-3347A743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870C6E3-0E26-8261-39AF-C52C639F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174" y="136525"/>
            <a:ext cx="9109075" cy="209550"/>
          </a:xfrm>
        </p:spPr>
        <p:txBody>
          <a:bodyPr>
            <a:noAutofit/>
          </a:bodyPr>
          <a:lstStyle/>
          <a:p>
            <a:r>
              <a:rPr lang="ru-RU" sz="3600" dirty="0"/>
              <a:t>Формирование траектории движения робота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A3D366-443D-0C1B-B47B-7B26B80CE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7160"/>
          <a:stretch/>
        </p:blipFill>
        <p:spPr>
          <a:xfrm>
            <a:off x="1202468" y="551576"/>
            <a:ext cx="3442361" cy="2792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1C5BFA-E361-1879-5C7A-B895C40B3EC9}"/>
              </a:ext>
            </a:extLst>
          </p:cNvPr>
          <p:cNvSpPr txBox="1"/>
          <p:nvPr/>
        </p:nvSpPr>
        <p:spPr>
          <a:xfrm>
            <a:off x="688624" y="5803402"/>
            <a:ext cx="56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Схема конструкции джойстика и проекции рабочей области на плоскость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Oxy</a:t>
            </a:r>
            <a:endParaRPr lang="ru-R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/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540385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Желаемое положение робота рассчитывается так: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1) Вычисляются две проекции ориентации джойстика на оси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540385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𝑂𝑋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𝑂𝑌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2) Вычисляются гипотенуза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а также угол между ней и проекцией на ось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540385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arccos</m:t>
                        </m:r>
                      </m:fName>
                      <m:e>
                        <m:f>
                          <m:fPr>
                            <m:ctrlP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ru-RU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den>
                        </m:f>
                      </m:e>
                    </m:func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3) 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Найденный угол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суммируется с углом ориентации робота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таким образом получается желаемая ориентация робота 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540385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 </a:t>
                </a:r>
                <a:endParaRPr lang="ru-RU" sz="1400" kern="1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4) В</a:t>
                </a:r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ычисляем желаемые координаты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так:</a:t>
                </a:r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1;</m:t>
                    </m:r>
                  </m:oMath>
                </a14:m>
                <a:r>
                  <a:rPr lang="ru-RU" sz="1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2;</m:t>
                    </m:r>
                  </m:oMath>
                </a14:m>
                <a:endParaRPr lang="ru-RU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blipFill>
                <a:blip r:embed="rId3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005364-87EA-1FC0-1DA5-6B9E39F4B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0"/>
          <a:stretch/>
        </p:blipFill>
        <p:spPr>
          <a:xfrm>
            <a:off x="1388098" y="3085331"/>
            <a:ext cx="3071100" cy="279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14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Анализ статистических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3" y="1233675"/>
            <a:ext cx="5388465" cy="3883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1196002" y="5386905"/>
            <a:ext cx="32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инвалидов в России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B1771-3378-6355-8C57-6A9CAE4B0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723" y="1286254"/>
            <a:ext cx="6143278" cy="35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D25A8-2162-7BD6-144B-383ED81DEFFA}"/>
              </a:ext>
            </a:extLst>
          </p:cNvPr>
          <p:cNvSpPr txBox="1"/>
          <p:nvPr/>
        </p:nvSpPr>
        <p:spPr>
          <a:xfrm>
            <a:off x="5726723" y="5202239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в России</a:t>
            </a:r>
          </a:p>
        </p:txBody>
      </p:sp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3F6D97-40F8-8CC2-43C5-2DEA2302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86950" cy="18732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заезда робота в транспорт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B7E764-803C-E70E-07DA-23037C68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00BE87-9DF3-D585-912D-1D0714345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887" y="723466"/>
            <a:ext cx="7246158" cy="594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73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115824-0060-3DEF-AA0F-58CE36A9F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6250" cy="6667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работы многоканальной САУ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DC3213-7634-85F8-79FF-9918BEDF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F50F26-9643-FA58-EAA3-20E6374A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657" y="621320"/>
            <a:ext cx="6966009" cy="603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42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603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5906E-DAEC-5132-6608-59BB358A9179}"/>
              </a:ext>
            </a:extLst>
          </p:cNvPr>
          <p:cNvSpPr txBox="1"/>
          <p:nvPr/>
        </p:nvSpPr>
        <p:spPr>
          <a:xfrm>
            <a:off x="2395241" y="2306230"/>
            <a:ext cx="8100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1) Проведен расчет приводной системы проектируемого устройства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подобраны приводы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2)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Спроектированы, настроены и проверены на устойчивость одноканальные САУ управления выбранными приводами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3) </a:t>
            </a:r>
            <a:r>
              <a:rPr lang="ru-RU" sz="1600" dirty="0">
                <a:latin typeface="Times New Roman" panose="02020603050405020304" pitchFamily="18" charset="0"/>
              </a:rPr>
              <a:t>Р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азработана многоканальная САУ управления всем устройством в целом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4) </a:t>
            </a:r>
            <a:r>
              <a:rPr lang="ru-RU" sz="1600" dirty="0">
                <a:latin typeface="Times New Roman" panose="02020603050405020304" pitchFamily="18" charset="0"/>
              </a:rPr>
              <a:t>Р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ешена задача траекторного управления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устройством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1600" dirty="0">
                <a:latin typeface="Times New Roman" panose="02020603050405020304" pitchFamily="18" charset="0"/>
              </a:rPr>
              <a:t>5) С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формирован алгоритм работы многоканальной САУ в рассматриваемом режиме.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E98CA-D554-2711-1CF3-6B861268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Типовые проблемы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41163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10373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3">
            <a:hlinkClick r:id="" action="ppaction://media"/>
            <a:extLst>
              <a:ext uri="{FF2B5EF4-FFF2-40B4-BE49-F238E27FC236}">
                <a16:creationId xmlns:a16="http://schemas.microsoft.com/office/drawing/2014/main" id="{951BE9CA-1C58-FC1B-A7FE-E849F12DE8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97332" y="535610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85" y="-866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2"/>
          <a:stretch/>
        </p:blipFill>
        <p:spPr>
          <a:xfrm>
            <a:off x="200578" y="959011"/>
            <a:ext cx="1880948" cy="228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21979" y="3377616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Catewil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Utltra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WD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Catewil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2017</a:t>
                </a:r>
                <a:endParaRPr lang="ru-RU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blipFill>
                <a:blip r:embed="rId3"/>
                <a:stretch>
                  <a:fillRect l="-1048" t="-601" r="-419" b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16" y="948026"/>
            <a:ext cx="2285339" cy="228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2852659" y="3394300"/>
            <a:ext cx="2654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Observer </a:t>
            </a:r>
            <a:r>
              <a:rPr lang="ru-RU" sz="1600" b="1" dirty="0"/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Observer;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15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2018</a:t>
                </a:r>
                <a:endParaRPr lang="ru-RU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blipFill>
                <a:blip r:embed="rId5"/>
                <a:stretch>
                  <a:fillRect l="-1230" t="-600" r="-820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5A02A8-2418-B6C8-D705-EF339822E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236" y="990618"/>
            <a:ext cx="2236766" cy="225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533D3-36D6-82C0-2DAC-F2DB6916C7CB}"/>
              </a:ext>
            </a:extLst>
          </p:cNvPr>
          <p:cNvSpPr txBox="1"/>
          <p:nvPr/>
        </p:nvSpPr>
        <p:spPr>
          <a:xfrm>
            <a:off x="5986135" y="3377616"/>
            <a:ext cx="185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Otto bork C1000 DS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/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Германия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Otto bork;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немецкий,</a:t>
                </a:r>
                <a:r>
                  <a:rPr lang="en-US" sz="1600" dirty="0"/>
                  <a:t> </a:t>
                </a:r>
                <a:r>
                  <a:rPr lang="ru-RU" sz="1600" dirty="0"/>
                  <a:t>своей разработки</a:t>
                </a:r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7-8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2013</a:t>
                </a:r>
                <a:endParaRPr lang="ru-RU" sz="1600" dirty="0"/>
              </a:p>
              <a:p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blipFill>
                <a:blip r:embed="rId7"/>
                <a:stretch>
                  <a:fillRect l="-880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1DD4F-0155-12AA-7C88-D6084712718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8170"/>
          <a:stretch/>
        </p:blipFill>
        <p:spPr bwMode="auto">
          <a:xfrm>
            <a:off x="8948165" y="985798"/>
            <a:ext cx="2255331" cy="19579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DDB3A1-EDEC-F2BD-44DE-BD0E95B5C9B4}"/>
              </a:ext>
            </a:extLst>
          </p:cNvPr>
          <p:cNvSpPr txBox="1"/>
          <p:nvPr/>
        </p:nvSpPr>
        <p:spPr>
          <a:xfrm>
            <a:off x="8858434" y="3359039"/>
            <a:ext cx="247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Ortonica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Pulse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770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/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Китай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Ortonica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2018</a:t>
                </a:r>
                <a:endParaRPr lang="ru-RU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blipFill>
                <a:blip r:embed="rId9"/>
                <a:stretch>
                  <a:fillRect l="-962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45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Сравнение существующих решений и их классификация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89246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69093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51724" r="-321963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51724" r="-17560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70982" t="-551724" r="-95982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95305" t="-551724" r="-939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2BF73-C9C5-5B89-3EB2-03C1976A6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043924"/>
            <a:ext cx="2954326" cy="567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090A5-EFCF-57A3-3995-E5799A2E6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789" y="88622"/>
            <a:ext cx="7580179" cy="21891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23D0B-E3DD-5B84-3961-39AE7F0BB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709" y="4624664"/>
            <a:ext cx="10759932" cy="2096811"/>
          </a:xfrm>
        </p:spPr>
        <p:txBody>
          <a:bodyPr>
            <a:normAutofit fontScale="92500" lnSpcReduction="20000"/>
          </a:bodyPr>
          <a:lstStyle/>
          <a:p>
            <a:r>
              <a:rPr lang="ru-RU" sz="2000" dirty="0"/>
              <a:t>Электроколяска позволяющая инвалиду свободно преодолевать лестницы, пандусы и бордюры, а также без проблем пользоваться общественным транспортом и свободно входить в стандартный лифт. </a:t>
            </a:r>
          </a:p>
          <a:p>
            <a:r>
              <a:rPr lang="ru-RU" sz="2000" dirty="0"/>
              <a:t>Данная коляска будет иметь 3 режима работы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 1. </a:t>
            </a:r>
            <a:r>
              <a:rPr lang="ru-RU" sz="2000" dirty="0"/>
              <a:t>Режим ручного управления (с помощью многопозиционного джойстика)</a:t>
            </a:r>
          </a:p>
          <a:p>
            <a:pPr marL="0" indent="0">
              <a:buNone/>
            </a:pPr>
            <a:r>
              <a:rPr lang="ru-RU" sz="2000" dirty="0"/>
              <a:t>2. Режим автономного следования за маячком в кармане пользователя.</a:t>
            </a:r>
          </a:p>
          <a:p>
            <a:pPr marL="0" indent="0">
              <a:buNone/>
            </a:pPr>
            <a:r>
              <a:rPr lang="ru-RU" sz="2000" dirty="0"/>
              <a:t>3. Режим полностью автономной доставки пассажира в заранее заданную точку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B55107-7B17-3135-05BA-A10D246E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4C9F8B-721F-D2C5-2164-259C89B1F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3"/>
          <a:stretch/>
        </p:blipFill>
        <p:spPr>
          <a:xfrm>
            <a:off x="2931978" y="412810"/>
            <a:ext cx="6221641" cy="410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69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45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100 кг;</a:t>
            </a:r>
          </a:p>
          <a:p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Перерегулирование и статическая ошибка как САУ для одного канала привода, так и у САУ всего устройства должны равняться 0, </a:t>
            </a:r>
            <a:r>
              <a:rPr lang="ru-RU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колебательность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у всех САУ должна </a:t>
            </a:r>
            <a:r>
              <a:rPr lang="ru-RU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отстутствовать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  <p:pic>
        <p:nvPicPr>
          <p:cNvPr id="5" name="8">
            <a:hlinkClick r:id="" action="ppaction://media"/>
            <a:extLst>
              <a:ext uri="{FF2B5EF4-FFF2-40B4-BE49-F238E27FC236}">
                <a16:creationId xmlns:a16="http://schemas.microsoft.com/office/drawing/2014/main" id="{2F97981F-034D-E68D-08E0-EEA96CAD36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00" y="62103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6079CB-4983-66E9-1A8E-4470F941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41" y="75944"/>
            <a:ext cx="10515600" cy="33855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Подбор электроприводов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2872D8-315C-1E4C-F9D7-FE205D34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42486E-8DCD-F1A2-8BAF-4FFE1621E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71" y="621413"/>
            <a:ext cx="3608370" cy="2416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531175-6314-376E-818C-63D39C8F5F2E}"/>
              </a:ext>
            </a:extLst>
          </p:cNvPr>
          <p:cNvSpPr txBox="1"/>
          <p:nvPr/>
        </p:nvSpPr>
        <p:spPr>
          <a:xfrm>
            <a:off x="471948" y="2888840"/>
            <a:ext cx="288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</a:t>
            </a:r>
            <a:r>
              <a:rPr lang="en-US" sz="1600" dirty="0"/>
              <a:t> </a:t>
            </a:r>
            <a:r>
              <a:rPr lang="ru-RU" sz="1600" dirty="0"/>
              <a:t>прямолинейного режима езды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0C9531-4033-BAB0-9E21-6187AD67AC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3" b="6126"/>
          <a:stretch/>
        </p:blipFill>
        <p:spPr bwMode="auto">
          <a:xfrm>
            <a:off x="4439837" y="483184"/>
            <a:ext cx="1923190" cy="21653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F6146-968B-A820-74F9-1F11E3A5A318}"/>
              </a:ext>
            </a:extLst>
          </p:cNvPr>
          <p:cNvSpPr txBox="1"/>
          <p:nvPr/>
        </p:nvSpPr>
        <p:spPr>
          <a:xfrm>
            <a:off x="4320867" y="2844225"/>
            <a:ext cx="2042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 заезда на пандус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3BC149-2529-4FD9-F0BE-966D53036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637" y="483184"/>
            <a:ext cx="3602704" cy="2201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9F414B-8EC2-0688-1819-4889B024E69E}"/>
              </a:ext>
            </a:extLst>
          </p:cNvPr>
          <p:cNvSpPr txBox="1"/>
          <p:nvPr/>
        </p:nvSpPr>
        <p:spPr>
          <a:xfrm>
            <a:off x="7085125" y="2841495"/>
            <a:ext cx="4188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 привода подъема шасси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B9205-5FAB-FEF7-5FD8-0AFF40E49F89}"/>
                  </a:ext>
                </a:extLst>
              </p:cNvPr>
              <p:cNvSpPr txBox="1"/>
              <p:nvPr/>
            </p:nvSpPr>
            <p:spPr>
              <a:xfrm>
                <a:off x="326695" y="3554362"/>
                <a:ext cx="2953347" cy="6312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𝑀𝑑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𝑀𝑡𝑟𝑐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B9205-5FAB-FEF7-5FD8-0AFF40E49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5" y="3554362"/>
                <a:ext cx="2953347" cy="6312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180679D-7A11-1718-610E-D332F2A3C19F}"/>
              </a:ext>
            </a:extLst>
          </p:cNvPr>
          <p:cNvSpPr txBox="1"/>
          <p:nvPr/>
        </p:nvSpPr>
        <p:spPr>
          <a:xfrm>
            <a:off x="379271" y="4282932"/>
            <a:ext cx="6340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Системы дифференциальных уравнений динамики относительно центра колеса, из которых были найдены требуемые моменты силовой установки для режима прямолинейной езды и режима заезда на пандусы.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0B829B-8F12-D630-99C4-D03E155C8C28}"/>
                  </a:ext>
                </a:extLst>
              </p:cNvPr>
              <p:cNvSpPr txBox="1"/>
              <p:nvPr/>
            </p:nvSpPr>
            <p:spPr>
              <a:xfrm>
                <a:off x="3945174" y="3510903"/>
                <a:ext cx="265733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𝑚𝑔𝑠𝑖𝑛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𝑀𝑘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0B829B-8F12-D630-99C4-D03E155C8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74" y="3510903"/>
                <a:ext cx="2657331" cy="617861"/>
              </a:xfrm>
              <a:prstGeom prst="rect">
                <a:avLst/>
              </a:prstGeom>
              <a:blipFill>
                <a:blip r:embed="rId6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F1C067-84CF-AB6A-4BE4-DC12FFCF7BFF}"/>
                  </a:ext>
                </a:extLst>
              </p:cNvPr>
              <p:cNvSpPr txBox="1"/>
              <p:nvPr/>
            </p:nvSpPr>
            <p:spPr>
              <a:xfrm>
                <a:off x="8266723" y="3547862"/>
                <a:ext cx="2084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𝑀𝑝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=0.25∗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F1C067-84CF-AB6A-4BE4-DC12FFCF7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723" y="3547862"/>
                <a:ext cx="2084289" cy="276999"/>
              </a:xfrm>
              <a:prstGeom prst="rect">
                <a:avLst/>
              </a:prstGeom>
              <a:blipFill>
                <a:blip r:embed="rId7"/>
                <a:stretch>
                  <a:fillRect l="-3216" r="-2339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8194FCB-1091-43A2-CD4A-B8484A77FA3A}"/>
              </a:ext>
            </a:extLst>
          </p:cNvPr>
          <p:cNvSpPr txBox="1"/>
          <p:nvPr/>
        </p:nvSpPr>
        <p:spPr>
          <a:xfrm>
            <a:off x="7975172" y="3869978"/>
            <a:ext cx="3120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Уравнение суммы моментов относительно края подъема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5944BDB-C929-3A0A-75FF-6117C629C6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9880"/>
          <a:stretch/>
        </p:blipFill>
        <p:spPr>
          <a:xfrm>
            <a:off x="838200" y="4932899"/>
            <a:ext cx="4355086" cy="178059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0458B1F-BC31-EEEE-9EF2-AD17300E77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1416"/>
          <a:stretch/>
        </p:blipFill>
        <p:spPr>
          <a:xfrm>
            <a:off x="6998716" y="4708616"/>
            <a:ext cx="4919920" cy="17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57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Проектирование одноканальной САУ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C0FBA-450B-F189-C79F-AF8F03AECDD7}"/>
              </a:ext>
            </a:extLst>
          </p:cNvPr>
          <p:cNvSpPr txBox="1"/>
          <p:nvPr/>
        </p:nvSpPr>
        <p:spPr>
          <a:xfrm>
            <a:off x="1322400" y="2103396"/>
            <a:ext cx="408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Структурная схема одноканальной САУ (канал управляется по скорости)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/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  <m:e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  <m:t>дв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blipFill>
                <a:blip r:embed="rId2"/>
                <a:stretch>
                  <a:fillRect r="-4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2D85F4A-AEF7-C9E6-0D2A-96EA4EFFB26E}"/>
              </a:ext>
            </a:extLst>
          </p:cNvPr>
          <p:cNvSpPr txBox="1"/>
          <p:nvPr/>
        </p:nvSpPr>
        <p:spPr>
          <a:xfrm>
            <a:off x="532476" y="4108274"/>
            <a:ext cx="2829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Система уравнений электродвигателя Максвелла-Лагранжа, использованная для составления математической модели двигателя.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/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дв</m:t>
                          </m:r>
                        </m:sub>
                      </m:sSub>
                      <m:d>
                        <m:dPr>
                          <m:ctrlPr>
                            <a:rPr lang="ru-RU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blipFill>
                <a:blip r:embed="rId3"/>
                <a:stretch>
                  <a:fillRect l="-1577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7E3040-135C-E182-3717-397660C6376C}"/>
              </a:ext>
            </a:extLst>
          </p:cNvPr>
          <p:cNvSpPr txBox="1"/>
          <p:nvPr/>
        </p:nvSpPr>
        <p:spPr>
          <a:xfrm>
            <a:off x="3519573" y="3892145"/>
            <a:ext cx="304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Передаточная функция двигателя по входному сигналу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/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вв</m:t>
                          </m:r>
                        </m:sub>
                      </m:sSub>
                      <m:d>
                        <m:dPr>
                          <m:ctrlPr>
                            <a:rPr lang="ru-RU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ru-RU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 + 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C83DF37-A324-C2FA-FF81-E50AE00EE2FC}"/>
              </a:ext>
            </a:extLst>
          </p:cNvPr>
          <p:cNvSpPr txBox="1"/>
          <p:nvPr/>
        </p:nvSpPr>
        <p:spPr>
          <a:xfrm>
            <a:off x="3577138" y="5557783"/>
            <a:ext cx="2829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Передаточная функция двигателя по возмущающему воздействию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/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ru-RU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d>
                        <m:d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я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d>
                            <m:d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8D1485B-CFBB-D5C2-121B-40D00BB5E808}"/>
              </a:ext>
            </a:extLst>
          </p:cNvPr>
          <p:cNvSpPr txBox="1"/>
          <p:nvPr/>
        </p:nvSpPr>
        <p:spPr>
          <a:xfrm>
            <a:off x="7569951" y="4173367"/>
            <a:ext cx="4709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Дифференциальное уравнение нахождения угловой скорости из поступающего на двигатель напряжения и момента сопротивления для настройки регуляторов САУ в </a:t>
            </a:r>
            <a:r>
              <a:rPr lang="en-US" sz="1600" dirty="0"/>
              <a:t>Simulink</a:t>
            </a:r>
            <a:endParaRPr lang="ru-RU" sz="1600" dirty="0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CFDC513-8AFD-74A0-E210-B4BCB3F82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698" y="873800"/>
            <a:ext cx="5752174" cy="13144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7B79260-F696-9A0B-C68F-944A8AE21AA2}"/>
              </a:ext>
            </a:extLst>
          </p:cNvPr>
          <p:cNvSpPr txBox="1"/>
          <p:nvPr/>
        </p:nvSpPr>
        <p:spPr>
          <a:xfrm>
            <a:off x="6280150" y="20839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Структурная схема одноканальной САУ </a:t>
            </a:r>
          </a:p>
          <a:p>
            <a:pPr algn="ctr"/>
            <a:r>
              <a:rPr lang="ru-RU" dirty="0"/>
              <a:t>(канал управляется по углу)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25F36CE-CD2F-D9F9-E643-68C7FE10D5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5" r="4405" b="87873"/>
          <a:stretch/>
        </p:blipFill>
        <p:spPr>
          <a:xfrm>
            <a:off x="677062" y="927541"/>
            <a:ext cx="5369949" cy="10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21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1788</TotalTime>
  <Words>1164</Words>
  <Application>Microsoft Office PowerPoint</Application>
  <PresentationFormat>Широкоэкранный</PresentationFormat>
  <Paragraphs>217</Paragraphs>
  <Slides>22</Slides>
  <Notes>0</Notes>
  <HiddenSlides>5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Тема Office</vt:lpstr>
      <vt:lpstr>Система автоматического управления приводами инвалидной коляски с расширенными функциональными возможностями</vt:lpstr>
      <vt:lpstr>Анализ статистических данных</vt:lpstr>
      <vt:lpstr>Типовые проблемы</vt:lpstr>
      <vt:lpstr>Существующие решения</vt:lpstr>
      <vt:lpstr>Сравнение существующих решений и их классификация</vt:lpstr>
      <vt:lpstr>Идея проекта</vt:lpstr>
      <vt:lpstr>Основные пункты из технического задания</vt:lpstr>
      <vt:lpstr>Подбор электроприводов</vt:lpstr>
      <vt:lpstr>Проектирование одноканальной САУ</vt:lpstr>
      <vt:lpstr>Настройка регуляторов одноканальной САУ (привод колеса)</vt:lpstr>
      <vt:lpstr>Настройка регуляторов одноканальной САУ (привод колеса)</vt:lpstr>
      <vt:lpstr>Проверка устойчивости одноканальной САУ (привод колеса)</vt:lpstr>
      <vt:lpstr>Настройка регуляторов одноканальной САУ (привод подъема шасси)</vt:lpstr>
      <vt:lpstr>Настройка регуляторов одноканальной САУ (привод подъема шасси)</vt:lpstr>
      <vt:lpstr>Проверка устойчивости одноканальной САУ (привод подъема шасси)</vt:lpstr>
      <vt:lpstr>Функциональная схема многоканальной САУ</vt:lpstr>
      <vt:lpstr>Структурная схема многоканальной САУ</vt:lpstr>
      <vt:lpstr>Формирование траектории движения робота</vt:lpstr>
      <vt:lpstr>Формирование траектории движения робота</vt:lpstr>
      <vt:lpstr>Алгоритм заезда робота в транспорт</vt:lpstr>
      <vt:lpstr>Алгоритм работы многоканальной САУ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104</cp:revision>
  <dcterms:created xsi:type="dcterms:W3CDTF">2023-10-19T08:59:10Z</dcterms:created>
  <dcterms:modified xsi:type="dcterms:W3CDTF">2023-12-18T05:54:39Z</dcterms:modified>
</cp:coreProperties>
</file>